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32" r:id="rId1"/>
  </p:sldMasterIdLst>
  <p:notesMasterIdLst>
    <p:notesMasterId r:id="rId13"/>
  </p:notesMasterIdLst>
  <p:sldIdLst>
    <p:sldId id="256" r:id="rId2"/>
    <p:sldId id="308" r:id="rId3"/>
    <p:sldId id="309" r:id="rId4"/>
    <p:sldId id="310" r:id="rId5"/>
    <p:sldId id="316" r:id="rId6"/>
    <p:sldId id="314" r:id="rId7"/>
    <p:sldId id="315" r:id="rId8"/>
    <p:sldId id="312" r:id="rId9"/>
    <p:sldId id="313" r:id="rId10"/>
    <p:sldId id="307" r:id="rId11"/>
    <p:sldId id="265" r:id="rId12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00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17F1B-485A-4DE2-AF26-3095EDB5FC9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4F941-007A-483A-81DA-72F1797F48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438400"/>
            <a:ext cx="8458200" cy="533400"/>
          </a:xfrm>
        </p:spPr>
        <p:txBody>
          <a:bodyPr>
            <a:normAutofit/>
          </a:bodyPr>
          <a:lstStyle/>
          <a:p>
            <a:pPr lvl="0"/>
            <a:r>
              <a:rPr lang="sr-Latn-BA" sz="2400" dirty="0" smtClean="0"/>
              <a:t>OSNOVNI PRINCIPI TRŽIŠNE EKONOMIJE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352800"/>
            <a:ext cx="8010378" cy="23622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 </a:t>
            </a:r>
            <a:r>
              <a:rPr lang="sr-Latn-CS" sz="1600" dirty="0" smtClean="0"/>
              <a:t>NAZIV PREDMETA:  	EKONOMIJA U ZDRAVSTVU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PREDAVANJA BR. 1       </a:t>
            </a:r>
            <a:r>
              <a:rPr lang="sr-Latn-CS" sz="1600" dirty="0" smtClean="0"/>
              <a:t>	</a:t>
            </a:r>
            <a:br>
              <a:rPr lang="sr-Latn-CS" sz="1600" dirty="0" smtClean="0"/>
            </a:br>
            <a:r>
              <a:rPr lang="sr-Latn-CS" sz="1600" dirty="0" smtClean="0"/>
              <a:t> NASTAVNA JEDINICA: </a:t>
            </a:r>
            <a:r>
              <a:rPr lang="sr-Latn-RS" sz="1600" dirty="0" smtClean="0"/>
              <a:t>OSNOVNI PRINCIPI TRŽIŠNE EKONOMIJE</a:t>
            </a:r>
            <a:endParaRPr lang="sr-Latn-CS" sz="1600" dirty="0" smtClean="0"/>
          </a:p>
          <a:p>
            <a:r>
              <a:rPr lang="sr-Latn-CS" sz="1600" dirty="0" smtClean="0"/>
              <a:t> TEMATSKE JEDINICE: 	</a:t>
            </a:r>
            <a:r>
              <a:rPr lang="fr-FR" sz="1600" dirty="0" smtClean="0"/>
              <a:t> •</a:t>
            </a:r>
            <a:r>
              <a:rPr lang="sr-Latn-BA" sz="1600" dirty="0" smtClean="0"/>
              <a:t> EKONOMIJA VERSUS ZDRAVSTVENA EKONOMIJA</a:t>
            </a:r>
            <a:endParaRPr lang="sr-Latn-RS" sz="1600" dirty="0" smtClean="0"/>
          </a:p>
          <a:p>
            <a:r>
              <a:rPr lang="sr-Latn-RS" sz="1600" dirty="0" smtClean="0"/>
              <a:t>                                    </a:t>
            </a:r>
            <a:r>
              <a:rPr lang="fr-FR" sz="1600" dirty="0" smtClean="0"/>
              <a:t>•</a:t>
            </a:r>
            <a:r>
              <a:rPr lang="sr-Latn-BA" sz="1600" dirty="0" smtClean="0"/>
              <a:t> KLJUČNI EKONOMSKI PRINCIPI</a:t>
            </a:r>
          </a:p>
          <a:p>
            <a:r>
              <a:rPr lang="sr-Latn-BA" sz="1600" dirty="0" smtClean="0"/>
              <a:t>                                    </a:t>
            </a:r>
            <a:r>
              <a:rPr lang="fr-FR" sz="1600" dirty="0" smtClean="0"/>
              <a:t>•</a:t>
            </a:r>
            <a:r>
              <a:rPr lang="sr-Latn-BA" sz="1600" dirty="0" smtClean="0"/>
              <a:t>  POSEBNOST TRŽIŠTA ZDRAVSTVENIH USLUGA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                                 </a:t>
            </a:r>
            <a:r>
              <a:rPr lang="ru-RU" sz="1600" dirty="0" smtClean="0"/>
              <a:t> </a:t>
            </a:r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RS" sz="1600" dirty="0" smtClean="0"/>
              <a:t>PRIPREMILA</a:t>
            </a:r>
            <a:r>
              <a:rPr lang="sr-Latn-CS" sz="1600" dirty="0" smtClean="0"/>
              <a:t>: 	PROF. DR MILENA JAKŠIĆ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2438400" y="6620412"/>
            <a:ext cx="670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8" name="Picture 12" descr="memo grb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51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Latn-BA" dirty="0" smtClean="0"/>
              <a:t>Navedite ključne ekonomske principe.</a:t>
            </a:r>
          </a:p>
          <a:p>
            <a:pPr algn="just"/>
            <a:r>
              <a:rPr lang="sr-Latn-BA" dirty="0" smtClean="0"/>
              <a:t>Da li se ekonomski principi mogu dosledno primeniti i u sferi pružanja zdravstvenih usluga?</a:t>
            </a:r>
          </a:p>
          <a:p>
            <a:pPr algn="just"/>
            <a:r>
              <a:rPr lang="sr-Latn-BA" dirty="0" smtClean="0"/>
              <a:t>Objasnite posebnosti tržišta zdravstvenih usluga.</a:t>
            </a:r>
          </a:p>
          <a:p>
            <a:pPr algn="just"/>
            <a:r>
              <a:rPr lang="sr-Latn-BA" dirty="0" smtClean="0"/>
              <a:t>Objasnite, zašto je neophodna primena ekonomskih kriterijuma raspodele resura u zdravstvu.</a:t>
            </a:r>
          </a:p>
          <a:p>
            <a:pPr algn="just"/>
            <a:r>
              <a:rPr lang="sr-Latn-BA" dirty="0" smtClean="0"/>
              <a:t>Objasnite, šta se podrazumeva pod moralnim ograničenjima zdravstvene ekonomije.</a:t>
            </a:r>
            <a:endParaRPr lang="en-US" dirty="0"/>
          </a:p>
        </p:txBody>
      </p:sp>
      <p:pic>
        <p:nvPicPr>
          <p:cNvPr id="4" name="Picture 2" descr="D:\Korisnik\Desktop\images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1" y="228600"/>
            <a:ext cx="4572000" cy="99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613648" cy="4876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000" b="1" dirty="0" smtClean="0"/>
              <a:t>             </a:t>
            </a:r>
            <a:r>
              <a:rPr lang="sr-Latn-RS" sz="4000" b="1" dirty="0" smtClean="0"/>
              <a:t>HVALA NA PAŽNJI</a:t>
            </a:r>
            <a:endParaRPr lang="sr-Latn-RS" sz="2800" b="1" dirty="0" smtClean="0"/>
          </a:p>
          <a:p>
            <a:pPr>
              <a:buNone/>
            </a:pPr>
            <a:endParaRPr lang="en-US" sz="4000" b="1" dirty="0"/>
          </a:p>
          <a:p>
            <a:pPr>
              <a:buNone/>
            </a:pPr>
            <a:r>
              <a:rPr lang="sr-Latn-RS" sz="4000" b="1" dirty="0" smtClean="0"/>
              <a:t>                 </a:t>
            </a:r>
            <a:endParaRPr lang="en-US" sz="2000" i="1" dirty="0"/>
          </a:p>
        </p:txBody>
      </p:sp>
      <p:pic>
        <p:nvPicPr>
          <p:cNvPr id="4" name="Picture 4" descr="Сродна сл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581400"/>
            <a:ext cx="2895600" cy="2899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EKONOMIJA VERSUS ZDRAVSTVENA EKONOMIJA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sr-Latn-BA" dirty="0" smtClean="0"/>
              <a:t>Interesantno je istaći da se još u predratnom periodu, kasnih dvadesetih godina XX veka, u radovima Miltona Fridmana, pojavljuju prvi počeci primene principa ekonomske teorije u zdravstvu.</a:t>
            </a:r>
          </a:p>
          <a:p>
            <a:pPr algn="just"/>
            <a:r>
              <a:rPr lang="sr-Latn-BA" dirty="0" smtClean="0"/>
              <a:t>Intenzivni razvoj ove multidisciplinarne nauke počinje pedesetih godina XX veka.</a:t>
            </a:r>
          </a:p>
          <a:p>
            <a:pPr algn="just"/>
            <a:r>
              <a:rPr lang="sr-Latn-BA" dirty="0" smtClean="0"/>
              <a:t>Organizovana briga o javnom zdravlju je pojava skorašnjeg datuma. Pitanja zdravlja i bolesti su u svim tradicionalnim društvima bila lična pitanja pogođene porodice ili pojedinca.</a:t>
            </a:r>
          </a:p>
          <a:p>
            <a:pPr algn="just"/>
            <a:r>
              <a:rPr lang="sr-Latn-BA" dirty="0" smtClean="0"/>
              <a:t>Pravo građana na zdravlje se danas zadovoljava unutar hijerarhijski ustrojenih i visoko organizovanih nacionalnih zdravstvenih sistema.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00600"/>
          </a:xfrm>
        </p:spPr>
        <p:txBody>
          <a:bodyPr>
            <a:normAutofit fontScale="92500"/>
          </a:bodyPr>
          <a:lstStyle/>
          <a:p>
            <a:pPr algn="just"/>
            <a:r>
              <a:rPr lang="sr-Latn-BA" dirty="0" smtClean="0"/>
              <a:t>Nacionalne zdravstvene sisteme čine ljudski resursi, znanje, ustanove i tehnologije koje deluju na sprečavanje, otkrivanje bolesti, lečenje, rehabilitaciju i reintegraciju oporavljenih nazad u zajednicu.</a:t>
            </a:r>
          </a:p>
          <a:p>
            <a:pPr algn="just"/>
            <a:r>
              <a:rPr lang="sr-Latn-BA" dirty="0" smtClean="0"/>
              <a:t>Zdravstveni sistemi sveta prema svojoj razvojnoj uslovljenosti, istorijskom iskustvu i ekonomskim mogućnostima  pokazuju veliku raznovrsnost.</a:t>
            </a:r>
          </a:p>
          <a:p>
            <a:pPr algn="just"/>
            <a:r>
              <a:rPr lang="sr-Latn-BA" dirty="0" smtClean="0"/>
              <a:t>Krajnji ishodi delovanja zdravstvenih sistema su mnogobrojni, ali se najčešće uzimaju </a:t>
            </a:r>
            <a:r>
              <a:rPr lang="sr-Latn-BA" b="1" dirty="0" smtClean="0"/>
              <a:t>smrtnost odojčadi</a:t>
            </a:r>
            <a:r>
              <a:rPr lang="sr-Latn-BA" dirty="0" smtClean="0"/>
              <a:t> i </a:t>
            </a:r>
            <a:r>
              <a:rPr lang="sr-Latn-BA" b="1" dirty="0" smtClean="0"/>
              <a:t>očekivano trajanje života na </a:t>
            </a:r>
            <a:r>
              <a:rPr lang="sr-Latn-BA" b="1" dirty="0" smtClean="0"/>
              <a:t>rođenju, </a:t>
            </a:r>
            <a:r>
              <a:rPr lang="sr-Latn-BA" dirty="0" smtClean="0"/>
              <a:t>kao neki od najvažnijih pokazatelja promenljivosti.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sr-Latn-BA" b="1" dirty="0" smtClean="0"/>
              <a:t>Efikasnost zdravstvenog sistema </a:t>
            </a:r>
            <a:r>
              <a:rPr lang="sr-Latn-BA" dirty="0" smtClean="0"/>
              <a:t>u ekonomskom smislu reči ne podrazumeva samo vreme za koje se pruži određeni skup medicinskih usluga, već uključuje i količinu resursa (broj ambulantnih poseta, bolničkih dana vreme rada lekara, tehnološki resursi, broj izvedenih testova ili propisnih i izdatih lekova) da bi se dati cilj postigao.</a:t>
            </a:r>
          </a:p>
          <a:p>
            <a:pPr algn="just"/>
            <a:r>
              <a:rPr lang="sr-Latn-BA" dirty="0" smtClean="0"/>
              <a:t>U meri efikasnosti nacionalni sistemi se značajno razlikuju i to u fokus interosovanja donosi pitanje ekonomske održivosti današnjih masivnih zdravstvenih sektora na duge staze</a:t>
            </a:r>
            <a:r>
              <a:rPr lang="sr-Latn-BA" dirty="0" smtClean="0"/>
              <a:t>.</a:t>
            </a:r>
          </a:p>
          <a:p>
            <a:pPr algn="just"/>
            <a:r>
              <a:rPr lang="sr-Latn-BA" b="1" dirty="0" smtClean="0"/>
              <a:t>Efektivnost zdravstvenog sistema </a:t>
            </a:r>
            <a:r>
              <a:rPr lang="sr-Latn-BA" dirty="0" smtClean="0"/>
              <a:t>u velikoj meri podiže dobro uređen i organizovan zdravstveni informacioni sistem.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toshiba\Desktop\kuda-idu-sistemi-zdravstvene-za-tite-sa-zis-om-n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1600200"/>
            <a:ext cx="7086600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KLJUČNI EKONOMSKI PRINCIPI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 fontScale="92500"/>
          </a:bodyPr>
          <a:lstStyle/>
          <a:p>
            <a:pPr algn="just"/>
            <a:r>
              <a:rPr lang="sr-Latn-BA" dirty="0" smtClean="0"/>
              <a:t>Reč ekonomija potiče od grčke reči </a:t>
            </a:r>
            <a:r>
              <a:rPr lang="sr-Latn-BA" i="1" dirty="0" smtClean="0"/>
              <a:t>oikonomos</a:t>
            </a:r>
            <a:r>
              <a:rPr lang="sr-Latn-BA" dirty="0" smtClean="0"/>
              <a:t> i znači onaj koji upravlja domaćinstvom.</a:t>
            </a:r>
          </a:p>
          <a:p>
            <a:pPr algn="just"/>
            <a:r>
              <a:rPr lang="sr-Latn-BA" dirty="0" smtClean="0"/>
              <a:t>Osnovne </a:t>
            </a:r>
            <a:r>
              <a:rPr lang="sr-Latn-BA" b="1" dirty="0" smtClean="0"/>
              <a:t>pouke o individualnom odlučivanju </a:t>
            </a:r>
            <a:r>
              <a:rPr lang="sr-Latn-BA" dirty="0" smtClean="0"/>
              <a:t>glase: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Ljudi moraju da prave izbor između različitih ciljeva;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Trošak bilo koje aktivnosti se meri na osnovu propuštene prilike;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Racionalni ljudi donose odluke na osnovu poređenja između dodatnih troškova i dodatnih koristi;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Ljudi menjaju svoje ponašanje u skladu sa podsticajima koji im se nude.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sr-Latn-BA" sz="3200" b="1" dirty="0" smtClean="0"/>
              <a:t>Pouke o uzajamnom delovanju ljudi </a:t>
            </a:r>
            <a:r>
              <a:rPr lang="sr-Latn-BA" sz="3200" dirty="0" smtClean="0"/>
              <a:t>glase: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sz="3200" dirty="0" smtClean="0"/>
              <a:t>Trgovina može biti od obostrane koristi;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sz="3200" dirty="0" smtClean="0"/>
              <a:t>Tržište obično predstavlja dobar način koordinisanja trgovine između ljudi;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sz="3200" dirty="0" smtClean="0"/>
              <a:t>Vlada je potencijalno u stanju da poboljša tržišne ishode ukoliko dođe do neuspeha na tržištu ili ukoliko tržišni ishod nije pravičan.</a:t>
            </a:r>
          </a:p>
          <a:p>
            <a:pPr algn="just"/>
            <a:r>
              <a:rPr lang="sr-Latn-BA" sz="3200" b="1" dirty="0" smtClean="0"/>
              <a:t>Pouke o privredi </a:t>
            </a:r>
            <a:r>
              <a:rPr lang="sr-Latn-BA" sz="3200" dirty="0" smtClean="0"/>
              <a:t>kao celini glase: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sz="3200" dirty="0" smtClean="0"/>
              <a:t>Produktivnost predstavlja glavni izvor životnog standarda;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sz="3200" dirty="0" smtClean="0"/>
              <a:t>Porast količine novca je uvek glavni uzrok inflacije;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sz="3200" dirty="0" smtClean="0"/>
              <a:t>Društvo mora u kratkom roku da bira između inflacije i nezaposlenosti.</a:t>
            </a:r>
            <a:endParaRPr lang="en-US" sz="3200" dirty="0" smtClean="0"/>
          </a:p>
          <a:p>
            <a:pPr algn="just">
              <a:buFont typeface="Wingdings" pitchFamily="2" charset="2"/>
              <a:buChar char="q"/>
            </a:pPr>
            <a:endParaRPr lang="sr-Latn-BA" sz="3200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sr-Latn-BA" dirty="0" smtClean="0"/>
              <a:t>Razvoj primenjene zdravstvene ekonomije proističe iz društvenog imperativa postizanja ekonomske efikasnosti funkcionisanja zdravstvenog sistema.</a:t>
            </a:r>
          </a:p>
          <a:p>
            <a:pPr algn="just"/>
            <a:r>
              <a:rPr lang="sr-Latn-BA" dirty="0" smtClean="0"/>
              <a:t>Razlikuje se tehnička i alokativna efikasnost. </a:t>
            </a:r>
            <a:r>
              <a:rPr lang="sr-Latn-BA" b="1" dirty="0" smtClean="0"/>
              <a:t>Tehnička efikasnost</a:t>
            </a:r>
            <a:r>
              <a:rPr lang="sr-Latn-BA" dirty="0" smtClean="0"/>
              <a:t> posmatra ne samo raspoloživost usluge, već i vreme i resurse potrebne za njeno sprovođenje. </a:t>
            </a:r>
            <a:r>
              <a:rPr lang="sr-Latn-BA" b="1" dirty="0" smtClean="0"/>
              <a:t>Alokativna efikasnost </a:t>
            </a:r>
            <a:r>
              <a:rPr lang="sr-Latn-BA" dirty="0" smtClean="0"/>
              <a:t>omogućuje prioritet u pružanju usluga onima kojima je ta usluga najpotrebnija.</a:t>
            </a:r>
          </a:p>
          <a:p>
            <a:pPr algn="just"/>
            <a:r>
              <a:rPr lang="sr-Latn-BA" dirty="0" smtClean="0"/>
              <a:t>Resurs medicinskih usluga se po mnogo čemu izdvaja od ostalih proizvodnih i uslužnih delatnosti privrede.</a:t>
            </a:r>
          </a:p>
          <a:p>
            <a:pPr algn="just"/>
            <a:r>
              <a:rPr lang="sr-Latn-BA" dirty="0" smtClean="0"/>
              <a:t>Prema spremnosti pojedinca i zajednice da plate za njega, ono se izdvaja čak i u odnosu na egzistencijalna dobra, poput hrane, stanovanja, prevoza, društvenog života i drugih svakodnevnih potreba.</a:t>
            </a:r>
          </a:p>
          <a:p>
            <a:pPr algn="just"/>
            <a:endParaRPr lang="sr-Latn-BA" dirty="0" smtClean="0"/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POSEBNOST TRŽIŠTA ZDRAVSTVENIH USLUGA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/>
          </a:bodyPr>
          <a:lstStyle/>
          <a:p>
            <a:pPr algn="just"/>
            <a:r>
              <a:rPr lang="sr-Latn-BA" dirty="0" smtClean="0"/>
              <a:t>Ekonomski imperativi efikasnosti se ne smeju primenjivati u oblasti zdravstva kao u drugim oblastima humane delatnosti. Neretko, interesi zajednice se mogu kositi sa interesima pojedinca.</a:t>
            </a:r>
          </a:p>
          <a:p>
            <a:pPr algn="just"/>
            <a:r>
              <a:rPr lang="sr-Latn-BA" dirty="0" smtClean="0"/>
              <a:t>U tom smislu, odgovornost i sposobnost upravljačkog kadra u zdravstvu ima misiju da iz postojećih kapaciteta izvlači maksimum, uzimajući u obzir vrednosni sud i moralne norme i štiteći interese posebno ranjivih društvenih grupa.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6972</TotalTime>
  <Words>649</Words>
  <Application>Microsoft Office PowerPoint</Application>
  <PresentationFormat>On-screen Show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OSNOVNI PRINCIPI TRŽIŠNE EKONOMIJE</vt:lpstr>
      <vt:lpstr>EKONOMIJA VERSUS ZDRAVSTVENA EKONOMIJA</vt:lpstr>
      <vt:lpstr>Slide 3</vt:lpstr>
      <vt:lpstr>Slide 4</vt:lpstr>
      <vt:lpstr>Slide 5</vt:lpstr>
      <vt:lpstr>KLJUČNI EKONOMSKI PRINCIPI</vt:lpstr>
      <vt:lpstr>Slide 7</vt:lpstr>
      <vt:lpstr>Slide 8</vt:lpstr>
      <vt:lpstr>POSEBNOST TRŽIŠTA ZDRAVSTVENIH USLUGA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ULOGA BANAKA I TRŽIŠTA KAPITALA U FINANSIRANJU PROJEKATA JAVNO-PRIVATNOG PARTNERSTVA</dc:title>
  <dc:creator>Ekonomski fakultet</dc:creator>
  <cp:lastModifiedBy>toshiba</cp:lastModifiedBy>
  <cp:revision>238</cp:revision>
  <dcterms:created xsi:type="dcterms:W3CDTF">2014-04-01T08:09:23Z</dcterms:created>
  <dcterms:modified xsi:type="dcterms:W3CDTF">2019-04-26T04:59:24Z</dcterms:modified>
</cp:coreProperties>
</file>